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Montserrat SemiBold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Montserrat ExtraBold"/>
      <p:bold r:id="rId29"/>
      <p:boldItalic r:id="rId30"/>
    </p:embeddedFont>
    <p:embeddedFont>
      <p:font typeface="Roboto Mon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http://customooxmlschemas.google.com/">
      <go:slidesCustomData xmlns:go="http://customooxmlschemas.google.com/" r:id="rId35" roundtripDataSignature="AMtx7mjO8aO2O2vQy7x//fbHEY3MgrcM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SemiBold-bold.fntdata"/><Relationship Id="rId21" Type="http://schemas.openxmlformats.org/officeDocument/2006/relationships/font" Target="fonts/MontserratSemiBold-regular.fntdata"/><Relationship Id="rId24" Type="http://schemas.openxmlformats.org/officeDocument/2006/relationships/font" Target="fonts/MontserratSemiBold-boldItalic.fntdata"/><Relationship Id="rId23" Type="http://schemas.openxmlformats.org/officeDocument/2006/relationships/font" Target="fonts/MontserratSemiBold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ExtraBo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ono-regular.fntdata"/><Relationship Id="rId30" Type="http://schemas.openxmlformats.org/officeDocument/2006/relationships/font" Target="fonts/MontserratExtraBold-boldItalic.fntdata"/><Relationship Id="rId11" Type="http://schemas.openxmlformats.org/officeDocument/2006/relationships/slide" Target="slides/slide6.xml"/><Relationship Id="rId33" Type="http://schemas.openxmlformats.org/officeDocument/2006/relationships/font" Target="fonts/RobotoMono-italic.fntdata"/><Relationship Id="rId10" Type="http://schemas.openxmlformats.org/officeDocument/2006/relationships/slide" Target="slides/slide5.xml"/><Relationship Id="rId32" Type="http://schemas.openxmlformats.org/officeDocument/2006/relationships/font" Target="fonts/RobotoMono-bold.fntdata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font" Target="fonts/RobotoMon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43679e5f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" name="Google Shape;52;g243679e5f6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0" name="Google Shape;210;p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0" name="Google Shape;230;p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3" name="Google Shape;243;p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5" name="Google Shape;255;p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7" name="Google Shape;267;p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9" name="Google Shape;279;p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" name="Google Shape;68;p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" name="Google Shape;89;p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" name="Google Shape;106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8" name="Google Shape;128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6" name="Google Shape;156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4" name="Google Shape;174;p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6" name="Google Shape;186;p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8" name="Google Shape;198;p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g243679e5f64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577764"/>
            <a:ext cx="3965506" cy="3851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g243679e5f64_0_0"/>
          <p:cNvSpPr txBox="1"/>
          <p:nvPr/>
        </p:nvSpPr>
        <p:spPr>
          <a:xfrm>
            <a:off x="514350" y="684100"/>
            <a:ext cx="4437900" cy="26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5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 dia de Imersão </a:t>
            </a:r>
            <a:endParaRPr b="0" i="0" sz="55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5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em Go❤️</a:t>
            </a:r>
            <a:endParaRPr b="0" i="0" sz="5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" name="Google Shape;56;g243679e5f64_0_0"/>
          <p:cNvGrpSpPr/>
          <p:nvPr/>
        </p:nvGrpSpPr>
        <p:grpSpPr>
          <a:xfrm rot="5113649">
            <a:off x="-1065300" y="3523200"/>
            <a:ext cx="3158867" cy="3034200"/>
            <a:chOff x="0" y="0"/>
            <a:chExt cx="8423642" cy="8091197"/>
          </a:xfrm>
        </p:grpSpPr>
        <p:pic>
          <p:nvPicPr>
            <p:cNvPr id="57" name="Google Shape;57;g243679e5f64_0_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" name="Google Shape;58;g243679e5f64_0_0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" name="Google Shape;59;g243679e5f64_0_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" name="Google Shape;60;g243679e5f64_0_0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61;g243679e5f64_0_0"/>
          <p:cNvGrpSpPr/>
          <p:nvPr/>
        </p:nvGrpSpPr>
        <p:grpSpPr>
          <a:xfrm>
            <a:off x="7978332" y="-1411226"/>
            <a:ext cx="2331336" cy="2293499"/>
            <a:chOff x="0" y="0"/>
            <a:chExt cx="6216895" cy="6115996"/>
          </a:xfrm>
        </p:grpSpPr>
        <p:pic>
          <p:nvPicPr>
            <p:cNvPr id="62" name="Google Shape;62;g243679e5f64_0_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Google Shape;63;g243679e5f64_0_0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4" name="Google Shape;64;g243679e5f64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25873" y="4375473"/>
            <a:ext cx="548838" cy="5028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Google Shape;65;g243679e5f64_0_0"/>
          <p:cNvCxnSpPr/>
          <p:nvPr/>
        </p:nvCxnSpPr>
        <p:spPr>
          <a:xfrm>
            <a:off x="458050" y="3450100"/>
            <a:ext cx="3942300" cy="0"/>
          </a:xfrm>
          <a:prstGeom prst="straightConnector1">
            <a:avLst/>
          </a:prstGeom>
          <a:noFill/>
          <a:ln cap="flat" cmpd="sng" w="38100">
            <a:solidFill>
              <a:srgbClr val="9CD6FE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"/>
          <p:cNvSpPr txBox="1"/>
          <p:nvPr/>
        </p:nvSpPr>
        <p:spPr>
          <a:xfrm>
            <a:off x="1031191" y="1474600"/>
            <a:ext cx="7793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Quanto menos ambiguidade melhor.</a:t>
            </a:r>
            <a:endParaRPr b="0" i="0" sz="12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3" name="Google Shape;21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" name="Google Shape;214;p9"/>
          <p:cNvGrpSpPr/>
          <p:nvPr/>
        </p:nvGrpSpPr>
        <p:grpSpPr>
          <a:xfrm rot="4791714">
            <a:off x="7984512" y="-1327418"/>
            <a:ext cx="2320415" cy="2325547"/>
            <a:chOff x="0" y="0"/>
            <a:chExt cx="6188526" cy="6202213"/>
          </a:xfrm>
        </p:grpSpPr>
        <p:pic>
          <p:nvPicPr>
            <p:cNvPr id="215" name="Google Shape;215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" name="Google Shape;216;p9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17" name="Google Shape;217;p9"/>
          <p:cNvCxnSpPr/>
          <p:nvPr/>
        </p:nvCxnSpPr>
        <p:spPr>
          <a:xfrm>
            <a:off x="204325" y="1234025"/>
            <a:ext cx="2613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18" name="Google Shape;218;p9"/>
          <p:cNvSpPr txBox="1"/>
          <p:nvPr/>
        </p:nvSpPr>
        <p:spPr>
          <a:xfrm>
            <a:off x="204325" y="171450"/>
            <a:ext cx="57069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Escrevendo 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bons prompts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19" name="Google Shape;219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925" y="1448400"/>
            <a:ext cx="237200" cy="2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9"/>
          <p:cNvSpPr txBox="1"/>
          <p:nvPr/>
        </p:nvSpPr>
        <p:spPr>
          <a:xfrm>
            <a:off x="1031191" y="1779400"/>
            <a:ext cx="7793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Escrever corretamente ajuda.</a:t>
            </a:r>
            <a:endParaRPr b="0" i="0" sz="12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1" name="Google Shape;221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925" y="1753200"/>
            <a:ext cx="237200" cy="2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9"/>
          <p:cNvSpPr txBox="1"/>
          <p:nvPr/>
        </p:nvSpPr>
        <p:spPr>
          <a:xfrm>
            <a:off x="1031191" y="2084200"/>
            <a:ext cx="7793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Tente escrever as frases de forma positiva, “faça tal coisa” é melhor que “não faça tal coisa”</a:t>
            </a:r>
            <a:endParaRPr b="0" i="0" sz="12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3" name="Google Shape;223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925" y="2058000"/>
            <a:ext cx="237200" cy="2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9"/>
          <p:cNvSpPr txBox="1"/>
          <p:nvPr/>
        </p:nvSpPr>
        <p:spPr>
          <a:xfrm>
            <a:off x="1031191" y="2389000"/>
            <a:ext cx="7793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Você pode especificar coisas que quer no retorno, por exemplo, pode pedir para que “todos os trechos de código sejam formatados com o markdown usado pelo Telegram”, ou para que se a pergunta não for relacionada a Go retornar apenas a string “+1234+”. Daí você pode interceptar esse resultado e tomar a ação adequada.</a:t>
            </a:r>
            <a:endParaRPr b="0" i="0" sz="12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5" name="Google Shape;225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925" y="2362800"/>
            <a:ext cx="237200" cy="2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9"/>
          <p:cNvSpPr txBox="1"/>
          <p:nvPr/>
        </p:nvSpPr>
        <p:spPr>
          <a:xfrm>
            <a:off x="1031191" y="3608200"/>
            <a:ext cx="7793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Mantenha o tamanho do prompt sob controle, mensurar o prompt é complicado, o número de tokens é aproximadamente 3.5 para cada palavra em inglês e você tem um número de tokens bem limitado, se você passar um prompt muito grande para a API ela vai do OpenAI ele vai simplesmente retornar um erro.</a:t>
            </a:r>
            <a:endParaRPr b="0" i="0" sz="12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7" name="Google Shape;227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925" y="3582000"/>
            <a:ext cx="237200" cy="2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0"/>
          <p:cNvSpPr txBox="1"/>
          <p:nvPr/>
        </p:nvSpPr>
        <p:spPr>
          <a:xfrm>
            <a:off x="1031191" y="1474600"/>
            <a:ext cx="7793100" cy="14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Pode ser útil desativar o GitHub Copilot de vez em quando. Se você sabe o que quer escrever e não precisa de ajuda, as sugestões da IA são apenas uma distração. Quando isso ocorre é bom poder desabilitar momentaneamente a IA. No vim/nvim isso pode ser feito com o comando “</a:t>
            </a:r>
            <a:r>
              <a:rPr b="0" i="0" lang="pt-BR" sz="1200" u="none" cap="none" strike="noStrike">
                <a:solidFill>
                  <a:srgbClr val="2D2D2D"/>
                </a:solidFill>
                <a:latin typeface="Roboto Mono"/>
                <a:ea typeface="Roboto Mono"/>
                <a:cs typeface="Roboto Mono"/>
                <a:sym typeface="Roboto Mono"/>
              </a:rPr>
              <a:t>:Copilot disable</a:t>
            </a: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” e “</a:t>
            </a:r>
            <a:r>
              <a:rPr b="0" i="0" lang="pt-BR" sz="1200" u="none" cap="none" strike="noStrike">
                <a:solidFill>
                  <a:srgbClr val="2D2D2D"/>
                </a:solidFill>
                <a:latin typeface="Roboto Mono"/>
                <a:ea typeface="Roboto Mono"/>
                <a:cs typeface="Roboto Mono"/>
                <a:sym typeface="Roboto Mono"/>
              </a:rPr>
              <a:t>:Copilot enable</a:t>
            </a: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” ou no VSC você pode usar clicar no ícone do Copilot no canto inferior direito da tela.</a:t>
            </a:r>
            <a:endParaRPr b="0" i="0" sz="12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3" name="Google Shape;23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Google Shape;234;p10"/>
          <p:cNvGrpSpPr/>
          <p:nvPr/>
        </p:nvGrpSpPr>
        <p:grpSpPr>
          <a:xfrm rot="4791714">
            <a:off x="7984512" y="-1327418"/>
            <a:ext cx="2320415" cy="2325547"/>
            <a:chOff x="0" y="0"/>
            <a:chExt cx="6188526" cy="6202213"/>
          </a:xfrm>
        </p:grpSpPr>
        <p:pic>
          <p:nvPicPr>
            <p:cNvPr id="235" name="Google Shape;235;p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" name="Google Shape;236;p10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37" name="Google Shape;237;p10"/>
          <p:cNvCxnSpPr/>
          <p:nvPr/>
        </p:nvCxnSpPr>
        <p:spPr>
          <a:xfrm>
            <a:off x="204325" y="1234025"/>
            <a:ext cx="2613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38" name="Google Shape;238;p10"/>
          <p:cNvSpPr txBox="1"/>
          <p:nvPr/>
        </p:nvSpPr>
        <p:spPr>
          <a:xfrm>
            <a:off x="204325" y="171450"/>
            <a:ext cx="57069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Desativando o 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GitHub Copilot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39" name="Google Shape;239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925" y="1448400"/>
            <a:ext cx="237200" cy="2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0"/>
          <p:cNvSpPr txBox="1"/>
          <p:nvPr/>
        </p:nvSpPr>
        <p:spPr>
          <a:xfrm>
            <a:off x="2859996" y="3303400"/>
            <a:ext cx="41268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Roboto Mono"/>
                <a:ea typeface="Roboto Mono"/>
                <a:cs typeface="Roboto Mono"/>
                <a:sym typeface="Roboto Mono"/>
              </a:rPr>
              <a:t>cnoreabbrev dcp Copilot disable</a:t>
            </a:r>
            <a:endParaRPr b="0" i="0" sz="1200" u="none" cap="none" strike="noStrike">
              <a:solidFill>
                <a:srgbClr val="2D2D2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Roboto Mono"/>
                <a:ea typeface="Roboto Mono"/>
                <a:cs typeface="Roboto Mono"/>
                <a:sym typeface="Roboto Mono"/>
              </a:rPr>
              <a:t>cnoreabbrev ecp Copilot enable</a:t>
            </a:r>
            <a:endParaRPr b="0" i="0" sz="1200" u="none" cap="none" strike="noStrike">
              <a:solidFill>
                <a:srgbClr val="2D2D2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1"/>
          <p:cNvSpPr txBox="1"/>
          <p:nvPr/>
        </p:nvSpPr>
        <p:spPr>
          <a:xfrm>
            <a:off x="1031191" y="1474600"/>
            <a:ext cx="77931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No momento que estou escrevendo esse texto o GitHub Copilot para linha de comando está em uma fase experimental, eu particularmente não gostei da interface e os resultados são abaixo do esperado.</a:t>
            </a:r>
            <a:endParaRPr b="0" i="0" sz="12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6" name="Google Shape;24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11"/>
          <p:cNvGrpSpPr/>
          <p:nvPr/>
        </p:nvGrpSpPr>
        <p:grpSpPr>
          <a:xfrm rot="4791714">
            <a:off x="7984512" y="-1327418"/>
            <a:ext cx="2320415" cy="2325547"/>
            <a:chOff x="0" y="0"/>
            <a:chExt cx="6188526" cy="6202213"/>
          </a:xfrm>
        </p:grpSpPr>
        <p:pic>
          <p:nvPicPr>
            <p:cNvPr id="248" name="Google Shape;248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Google Shape;249;p11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50" name="Google Shape;250;p11"/>
          <p:cNvCxnSpPr/>
          <p:nvPr/>
        </p:nvCxnSpPr>
        <p:spPr>
          <a:xfrm>
            <a:off x="204325" y="1234025"/>
            <a:ext cx="2613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51" name="Google Shape;251;p11"/>
          <p:cNvSpPr txBox="1"/>
          <p:nvPr/>
        </p:nvSpPr>
        <p:spPr>
          <a:xfrm>
            <a:off x="204325" y="171450"/>
            <a:ext cx="57069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Na linha de 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comando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52" name="Google Shape;252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925" y="1448400"/>
            <a:ext cx="237200" cy="2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2"/>
          <p:cNvSpPr txBox="1"/>
          <p:nvPr/>
        </p:nvSpPr>
        <p:spPr>
          <a:xfrm>
            <a:off x="1031191" y="1474600"/>
            <a:ext cx="77931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É fácil e divertido estender o git, então, não é de se admirar que temos várias ferramentas para ajudar a preencher commits. Eu mesmo criei a minha, o git-hint que ainda é apenas um experimento com problemas com o tamanho do prompt.</a:t>
            </a:r>
            <a:endParaRPr b="0" i="0" sz="12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8" name="Google Shape;25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12"/>
          <p:cNvGrpSpPr/>
          <p:nvPr/>
        </p:nvGrpSpPr>
        <p:grpSpPr>
          <a:xfrm rot="4791714">
            <a:off x="7984512" y="-1327418"/>
            <a:ext cx="2320415" cy="2325547"/>
            <a:chOff x="0" y="0"/>
            <a:chExt cx="6188526" cy="6202213"/>
          </a:xfrm>
        </p:grpSpPr>
        <p:pic>
          <p:nvPicPr>
            <p:cNvPr id="260" name="Google Shape;260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" name="Google Shape;261;p12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62" name="Google Shape;262;p12"/>
          <p:cNvCxnSpPr/>
          <p:nvPr/>
        </p:nvCxnSpPr>
        <p:spPr>
          <a:xfrm>
            <a:off x="204325" y="1234025"/>
            <a:ext cx="2613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63" name="Google Shape;263;p12"/>
          <p:cNvSpPr txBox="1"/>
          <p:nvPr/>
        </p:nvSpPr>
        <p:spPr>
          <a:xfrm>
            <a:off x="204325" y="171450"/>
            <a:ext cx="57069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Preenchendo 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 commit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64" name="Google Shape;264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925" y="1448400"/>
            <a:ext cx="237200" cy="2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3"/>
          <p:cNvSpPr txBox="1"/>
          <p:nvPr/>
        </p:nvSpPr>
        <p:spPr>
          <a:xfrm>
            <a:off x="1031191" y="1474600"/>
            <a:ext cx="7793100" cy="26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Uma das experiências mais divertidas com a API do OpenAI, foi criar um bot para o canal do Telegram do Grupo de estudos de Go.</a:t>
            </a:r>
            <a:endParaRPr b="0" i="0" sz="12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Eu queria que o bot não respondesse a um comando específico, no lugar disso ele leria todas as mensagens e quando detectasse que a mensagem era uma pergunta ele responderia.</a:t>
            </a:r>
            <a:endParaRPr b="0" i="0" sz="12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O resultado foi ótimo, mas tive problemas com o tamanho do prompt e com o volume de mensagens crescendo, o custo cresceu além do que eu estava disposto a gastar com experimentação. Planejo retomar esse experimento. O código pode ser visto no repo bot-army.</a:t>
            </a:r>
            <a:endParaRPr b="0" i="0" sz="12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0" name="Google Shape;27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1" name="Google Shape;271;p13"/>
          <p:cNvGrpSpPr/>
          <p:nvPr/>
        </p:nvGrpSpPr>
        <p:grpSpPr>
          <a:xfrm rot="4791714">
            <a:off x="7984512" y="-1327418"/>
            <a:ext cx="2320415" cy="2325547"/>
            <a:chOff x="0" y="0"/>
            <a:chExt cx="6188526" cy="6202213"/>
          </a:xfrm>
        </p:grpSpPr>
        <p:pic>
          <p:nvPicPr>
            <p:cNvPr id="272" name="Google Shape;272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3" name="Google Shape;273;p13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74" name="Google Shape;274;p13"/>
          <p:cNvCxnSpPr/>
          <p:nvPr/>
        </p:nvCxnSpPr>
        <p:spPr>
          <a:xfrm>
            <a:off x="204325" y="1234025"/>
            <a:ext cx="2613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75" name="Google Shape;275;p13"/>
          <p:cNvSpPr txBox="1"/>
          <p:nvPr/>
        </p:nvSpPr>
        <p:spPr>
          <a:xfrm>
            <a:off x="204325" y="171450"/>
            <a:ext cx="57069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Chat da 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comunidade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76" name="Google Shape;27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925" y="1448400"/>
            <a:ext cx="237200" cy="2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3666250" y="552450"/>
            <a:ext cx="47184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Links e mais material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no QRCode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3695441" y="1811540"/>
            <a:ext cx="3881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2D2D2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Cesar Gimenes (@crgimenes)</a:t>
            </a:r>
            <a:endParaRPr b="0" i="0" sz="6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83" name="Google Shape;283;p14"/>
          <p:cNvSpPr txBox="1"/>
          <p:nvPr/>
        </p:nvSpPr>
        <p:spPr>
          <a:xfrm>
            <a:off x="3697690" y="2267100"/>
            <a:ext cx="204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https://crg.eti.br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5" name="Google Shape;285;p14"/>
          <p:cNvGrpSpPr/>
          <p:nvPr/>
        </p:nvGrpSpPr>
        <p:grpSpPr>
          <a:xfrm rot="4791714">
            <a:off x="7984512" y="-1327418"/>
            <a:ext cx="2320415" cy="2325547"/>
            <a:chOff x="0" y="0"/>
            <a:chExt cx="6188526" cy="6202213"/>
          </a:xfrm>
        </p:grpSpPr>
        <p:pic>
          <p:nvPicPr>
            <p:cNvPr id="286" name="Google Shape;286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7" name="Google Shape;287;p14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88" name="Google Shape;288;p14"/>
          <p:cNvCxnSpPr/>
          <p:nvPr/>
        </p:nvCxnSpPr>
        <p:spPr>
          <a:xfrm>
            <a:off x="3695450" y="1634875"/>
            <a:ext cx="4941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89" name="Google Shape;289;p14"/>
          <p:cNvSpPr/>
          <p:nvPr/>
        </p:nvSpPr>
        <p:spPr>
          <a:xfrm>
            <a:off x="558000" y="1349550"/>
            <a:ext cx="2782200" cy="2972400"/>
          </a:xfrm>
          <a:prstGeom prst="roundRect">
            <a:avLst>
              <a:gd fmla="val 16667" name="adj"/>
            </a:avLst>
          </a:prstGeom>
          <a:solidFill>
            <a:srgbClr val="52C7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4"/>
          <p:cNvSpPr/>
          <p:nvPr/>
        </p:nvSpPr>
        <p:spPr>
          <a:xfrm>
            <a:off x="376775" y="1085550"/>
            <a:ext cx="2782200" cy="2972400"/>
          </a:xfrm>
          <a:prstGeom prst="roundRect">
            <a:avLst>
              <a:gd fmla="val 16667" name="adj"/>
            </a:avLst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4"/>
          <p:cNvSpPr/>
          <p:nvPr/>
        </p:nvSpPr>
        <p:spPr>
          <a:xfrm>
            <a:off x="500975" y="1349550"/>
            <a:ext cx="2658000" cy="2839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8275" y="1634875"/>
            <a:ext cx="2334200" cy="23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39466" y="2645855"/>
            <a:ext cx="1571961" cy="1813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"/>
          <p:cNvSpPr txBox="1"/>
          <p:nvPr/>
        </p:nvSpPr>
        <p:spPr>
          <a:xfrm>
            <a:off x="3666250" y="552450"/>
            <a:ext cx="47184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Quem sou</a:t>
            </a:r>
            <a:r>
              <a:rPr b="0" i="0" lang="pt-BR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eu?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"/>
          <p:cNvSpPr txBox="1"/>
          <p:nvPr/>
        </p:nvSpPr>
        <p:spPr>
          <a:xfrm>
            <a:off x="3695441" y="1811540"/>
            <a:ext cx="3881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2D2D2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Cesar Gimenes (@crgimenes)</a:t>
            </a:r>
            <a:endParaRPr b="0" i="0" sz="6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2" name="Google Shape;72;p2"/>
          <p:cNvSpPr txBox="1"/>
          <p:nvPr/>
        </p:nvSpPr>
        <p:spPr>
          <a:xfrm>
            <a:off x="4148415" y="2751152"/>
            <a:ext cx="42813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Pai de dois ❤️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"/>
          <p:cNvSpPr txBox="1"/>
          <p:nvPr/>
        </p:nvSpPr>
        <p:spPr>
          <a:xfrm>
            <a:off x="4150290" y="3166950"/>
            <a:ext cx="42813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Desenvolvo software a ~35 anos. Tive a oportunidade de ver o progresso da microinformática no Brasil desde a era 8bits.</a:t>
            </a:r>
            <a:endParaRPr b="0" i="0" sz="11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" name="Google Shape;74;p2"/>
          <p:cNvSpPr txBox="1"/>
          <p:nvPr/>
        </p:nvSpPr>
        <p:spPr>
          <a:xfrm>
            <a:off x="4150900" y="3909486"/>
            <a:ext cx="42801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Mantenho o </a:t>
            </a:r>
            <a:r>
              <a:rPr b="1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Grupo de Estudos de Go</a:t>
            </a:r>
            <a:r>
              <a:rPr b="0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, um grupo de pessoas que se encontra semanalmente para falar das novidades e ajudar os iniciantes.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" name="Google Shape;75;p2"/>
          <p:cNvSpPr txBox="1"/>
          <p:nvPr/>
        </p:nvSpPr>
        <p:spPr>
          <a:xfrm>
            <a:off x="3697690" y="2267100"/>
            <a:ext cx="204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https://crg.eti.br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" name="Google Shape;77;p2"/>
          <p:cNvGrpSpPr/>
          <p:nvPr/>
        </p:nvGrpSpPr>
        <p:grpSpPr>
          <a:xfrm rot="4791714">
            <a:off x="7984512" y="-1327418"/>
            <a:ext cx="2320415" cy="2325547"/>
            <a:chOff x="0" y="0"/>
            <a:chExt cx="6188526" cy="6202213"/>
          </a:xfrm>
        </p:grpSpPr>
        <p:pic>
          <p:nvPicPr>
            <p:cNvPr id="78" name="Google Shape;78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Google Shape;79;p2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0" name="Google Shape;80;p2"/>
          <p:cNvCxnSpPr/>
          <p:nvPr/>
        </p:nvCxnSpPr>
        <p:spPr>
          <a:xfrm>
            <a:off x="3695450" y="1634875"/>
            <a:ext cx="4941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81" name="Google Shape;81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97712" y="2717150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97712" y="3132950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97712" y="3969075"/>
            <a:ext cx="237200" cy="2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"/>
          <p:cNvSpPr/>
          <p:nvPr/>
        </p:nvSpPr>
        <p:spPr>
          <a:xfrm>
            <a:off x="558000" y="1349550"/>
            <a:ext cx="2782200" cy="2972400"/>
          </a:xfrm>
          <a:prstGeom prst="roundRect">
            <a:avLst>
              <a:gd fmla="val 16667" name="adj"/>
            </a:avLst>
          </a:prstGeom>
          <a:solidFill>
            <a:srgbClr val="52C7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"/>
          <p:cNvSpPr/>
          <p:nvPr/>
        </p:nvSpPr>
        <p:spPr>
          <a:xfrm>
            <a:off x="376775" y="1085550"/>
            <a:ext cx="2782200" cy="2972400"/>
          </a:xfrm>
          <a:prstGeom prst="roundRect">
            <a:avLst>
              <a:gd fmla="val 16667" name="adj"/>
            </a:avLst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0976" y="1349550"/>
            <a:ext cx="2658000" cy="2839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577764"/>
            <a:ext cx="3965506" cy="385149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514350" y="684100"/>
            <a:ext cx="44379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Programação assistida por IA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514350" y="2142013"/>
            <a:ext cx="38811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52C7E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Dicas e pontos importantes no uso de IA como auxílio a programação.</a:t>
            </a:r>
            <a:endParaRPr b="0" i="0" sz="600" u="none" cap="none" strike="noStrike">
              <a:solidFill>
                <a:srgbClr val="52C7E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94" name="Google Shape;94;p1"/>
          <p:cNvGrpSpPr/>
          <p:nvPr/>
        </p:nvGrpSpPr>
        <p:grpSpPr>
          <a:xfrm rot="5113649">
            <a:off x="-1065300" y="3523200"/>
            <a:ext cx="3158867" cy="3034200"/>
            <a:chOff x="0" y="0"/>
            <a:chExt cx="8423642" cy="8091197"/>
          </a:xfrm>
        </p:grpSpPr>
        <p:pic>
          <p:nvPicPr>
            <p:cNvPr id="95" name="Google Shape;95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" name="Google Shape;96;p1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" name="Google Shape;97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" name="Google Shape;98;p1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" name="Google Shape;99;p1"/>
          <p:cNvGrpSpPr/>
          <p:nvPr/>
        </p:nvGrpSpPr>
        <p:grpSpPr>
          <a:xfrm>
            <a:off x="7978332" y="-1411226"/>
            <a:ext cx="2331336" cy="2293499"/>
            <a:chOff x="0" y="0"/>
            <a:chExt cx="6216895" cy="6115996"/>
          </a:xfrm>
        </p:grpSpPr>
        <p:pic>
          <p:nvPicPr>
            <p:cNvPr id="100" name="Google Shape;100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2" name="Google Shape;10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25873" y="4375473"/>
            <a:ext cx="548838" cy="5028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1"/>
          <p:cNvCxnSpPr/>
          <p:nvPr/>
        </p:nvCxnSpPr>
        <p:spPr>
          <a:xfrm>
            <a:off x="514350" y="1923225"/>
            <a:ext cx="3942300" cy="0"/>
          </a:xfrm>
          <a:prstGeom prst="straightConnector1">
            <a:avLst/>
          </a:prstGeom>
          <a:noFill/>
          <a:ln cap="flat" cmpd="sng" w="38100">
            <a:solidFill>
              <a:srgbClr val="52C7E7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/>
          <p:nvPr/>
        </p:nvSpPr>
        <p:spPr>
          <a:xfrm>
            <a:off x="3666250" y="552450"/>
            <a:ext cx="47184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Quem sou</a:t>
            </a:r>
            <a:r>
              <a:rPr b="0" i="0" lang="pt-BR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eu?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3695441" y="1811540"/>
            <a:ext cx="3881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2D2D2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Cesar Gimenes (@crgimenes)</a:t>
            </a:r>
            <a:endParaRPr b="0" i="0" sz="6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0" name="Google Shape;110;p3"/>
          <p:cNvSpPr txBox="1"/>
          <p:nvPr/>
        </p:nvSpPr>
        <p:spPr>
          <a:xfrm>
            <a:off x="4148415" y="2751152"/>
            <a:ext cx="42813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Pai de dois ❤️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3"/>
          <p:cNvSpPr txBox="1"/>
          <p:nvPr/>
        </p:nvSpPr>
        <p:spPr>
          <a:xfrm>
            <a:off x="4150290" y="3166950"/>
            <a:ext cx="42813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Desenvolvo software a ~35 anos. Tive a oportunidade de ver o progresso da microinformática no Brasil desde a era 8bits.</a:t>
            </a:r>
            <a:endParaRPr b="0" i="0" sz="11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3"/>
          <p:cNvSpPr txBox="1"/>
          <p:nvPr/>
        </p:nvSpPr>
        <p:spPr>
          <a:xfrm>
            <a:off x="4150900" y="3909486"/>
            <a:ext cx="42801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Mantenho o </a:t>
            </a:r>
            <a:r>
              <a:rPr b="1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Grupo de Estudos de Go</a:t>
            </a:r>
            <a:r>
              <a:rPr b="0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, um grupo de pessoas que se encontra semanalmente para falar das novidades e ajudar os iniciantes.</a:t>
            </a:r>
            <a:endParaRPr b="0" i="0" sz="11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3"/>
          <p:cNvSpPr txBox="1"/>
          <p:nvPr/>
        </p:nvSpPr>
        <p:spPr>
          <a:xfrm>
            <a:off x="3697690" y="2267100"/>
            <a:ext cx="204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https://crg.eti.br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" name="Google Shape;115;p3"/>
          <p:cNvGrpSpPr/>
          <p:nvPr/>
        </p:nvGrpSpPr>
        <p:grpSpPr>
          <a:xfrm rot="4791714">
            <a:off x="7984512" y="-1327418"/>
            <a:ext cx="2320415" cy="2325547"/>
            <a:chOff x="0" y="0"/>
            <a:chExt cx="6188526" cy="6202213"/>
          </a:xfrm>
        </p:grpSpPr>
        <p:pic>
          <p:nvPicPr>
            <p:cNvPr id="116" name="Google Shape;116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Google Shape;117;p3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8" name="Google Shape;118;p3"/>
          <p:cNvCxnSpPr/>
          <p:nvPr/>
        </p:nvCxnSpPr>
        <p:spPr>
          <a:xfrm>
            <a:off x="3695450" y="1634875"/>
            <a:ext cx="4941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119" name="Google Shape;11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97712" y="2717150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97712" y="3132950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97712" y="3969075"/>
            <a:ext cx="237200" cy="2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"/>
          <p:cNvSpPr/>
          <p:nvPr/>
        </p:nvSpPr>
        <p:spPr>
          <a:xfrm>
            <a:off x="558000" y="1349550"/>
            <a:ext cx="2782200" cy="2972400"/>
          </a:xfrm>
          <a:prstGeom prst="roundRect">
            <a:avLst>
              <a:gd fmla="val 16667" name="adj"/>
            </a:avLst>
          </a:prstGeom>
          <a:solidFill>
            <a:srgbClr val="52C7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/>
          <p:nvPr/>
        </p:nvSpPr>
        <p:spPr>
          <a:xfrm>
            <a:off x="376775" y="1085550"/>
            <a:ext cx="2782200" cy="2972400"/>
          </a:xfrm>
          <a:prstGeom prst="roundRect">
            <a:avLst>
              <a:gd fmla="val 16667" name="adj"/>
            </a:avLst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"/>
          <p:cNvSpPr/>
          <p:nvPr/>
        </p:nvSpPr>
        <p:spPr>
          <a:xfrm>
            <a:off x="500975" y="1349550"/>
            <a:ext cx="2658000" cy="2839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8275" y="1634875"/>
            <a:ext cx="2334200" cy="233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 txBox="1"/>
          <p:nvPr/>
        </p:nvSpPr>
        <p:spPr>
          <a:xfrm>
            <a:off x="2860012" y="1550804"/>
            <a:ext cx="428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Segurança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2860012" y="1893074"/>
            <a:ext cx="428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Confiabilidade nos resultados</a:t>
            </a:r>
            <a:endParaRPr b="0" i="0" sz="12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4"/>
          <p:cNvSpPr txBox="1"/>
          <p:nvPr/>
        </p:nvSpPr>
        <p:spPr>
          <a:xfrm>
            <a:off x="2860012" y="2233929"/>
            <a:ext cx="428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O problema das licenças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2860012" y="2587911"/>
            <a:ext cx="428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Custos</a:t>
            </a:r>
            <a:endParaRPr b="0" i="0" sz="12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" name="Google Shape;134;p4"/>
          <p:cNvSpPr txBox="1"/>
          <p:nvPr/>
        </p:nvSpPr>
        <p:spPr>
          <a:xfrm>
            <a:off x="2860012" y="2941916"/>
            <a:ext cx="428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Escrevendo bons prompts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4"/>
          <p:cNvSpPr txBox="1"/>
          <p:nvPr/>
        </p:nvSpPr>
        <p:spPr>
          <a:xfrm>
            <a:off x="2860012" y="3649921"/>
            <a:ext cx="428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Na linha de comando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4"/>
          <p:cNvGrpSpPr/>
          <p:nvPr/>
        </p:nvGrpSpPr>
        <p:grpSpPr>
          <a:xfrm rot="4791714">
            <a:off x="7984512" y="-1327418"/>
            <a:ext cx="2320415" cy="2325547"/>
            <a:chOff x="0" y="0"/>
            <a:chExt cx="6188526" cy="6202213"/>
          </a:xfrm>
        </p:grpSpPr>
        <p:pic>
          <p:nvPicPr>
            <p:cNvPr id="138" name="Google Shape;138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Google Shape;139;p4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" name="Google Shape;140;p4"/>
          <p:cNvSpPr txBox="1"/>
          <p:nvPr/>
        </p:nvSpPr>
        <p:spPr>
          <a:xfrm>
            <a:off x="2860012" y="3295921"/>
            <a:ext cx="428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Desativando o GitHub Copilot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4"/>
          <p:cNvSpPr txBox="1"/>
          <p:nvPr/>
        </p:nvSpPr>
        <p:spPr>
          <a:xfrm>
            <a:off x="2860012" y="4003921"/>
            <a:ext cx="428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Preenchendo o commit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2860000" y="4357925"/>
            <a:ext cx="428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Chat da comunidade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" name="Google Shape;143;p4"/>
          <p:cNvCxnSpPr/>
          <p:nvPr/>
        </p:nvCxnSpPr>
        <p:spPr>
          <a:xfrm>
            <a:off x="204325" y="1234025"/>
            <a:ext cx="2613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4" name="Google Shape;144;p4"/>
          <p:cNvSpPr txBox="1"/>
          <p:nvPr/>
        </p:nvSpPr>
        <p:spPr>
          <a:xfrm>
            <a:off x="204325" y="171450"/>
            <a:ext cx="57069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Programação 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assistida por IA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45" name="Google Shape;145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7725" y="1524600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7725" y="1866863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7725" y="2207725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7725" y="2561713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7725" y="2915725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7725" y="3269725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7725" y="3623725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7725" y="3977725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7725" y="4331725"/>
            <a:ext cx="237200" cy="2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"/>
          <p:cNvSpPr txBox="1"/>
          <p:nvPr/>
        </p:nvSpPr>
        <p:spPr>
          <a:xfrm>
            <a:off x="1031191" y="1550800"/>
            <a:ext cx="77931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Ainda estamos descobrindo os problemas de segurança que podem ser causados por esse tipo de ferramenta, no mínimo é tão ruim como a telemetria que já acontece com vários editores.</a:t>
            </a:r>
            <a:endParaRPr b="0" i="0" sz="12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9" name="Google Shape;15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Google Shape;160;p5"/>
          <p:cNvGrpSpPr/>
          <p:nvPr/>
        </p:nvGrpSpPr>
        <p:grpSpPr>
          <a:xfrm rot="4791714">
            <a:off x="7984512" y="-1327418"/>
            <a:ext cx="2320415" cy="2325547"/>
            <a:chOff x="0" y="0"/>
            <a:chExt cx="6188526" cy="6202213"/>
          </a:xfrm>
        </p:grpSpPr>
        <p:pic>
          <p:nvPicPr>
            <p:cNvPr id="161" name="Google Shape;161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" name="Google Shape;162;p5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63" name="Google Shape;163;p5"/>
          <p:cNvCxnSpPr/>
          <p:nvPr/>
        </p:nvCxnSpPr>
        <p:spPr>
          <a:xfrm>
            <a:off x="204325" y="1234025"/>
            <a:ext cx="2613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64" name="Google Shape;164;p5"/>
          <p:cNvSpPr txBox="1"/>
          <p:nvPr/>
        </p:nvSpPr>
        <p:spPr>
          <a:xfrm>
            <a:off x="204325" y="171450"/>
            <a:ext cx="57069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Segurança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65" name="Google Shape;165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925" y="1524600"/>
            <a:ext cx="237200" cy="2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5"/>
          <p:cNvSpPr txBox="1"/>
          <p:nvPr/>
        </p:nvSpPr>
        <p:spPr>
          <a:xfrm>
            <a:off x="1378955" y="2236600"/>
            <a:ext cx="7149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Nunca use chaves reais no seu código, não as commit, etc. </a:t>
            </a:r>
            <a:endParaRPr b="0" i="0" sz="12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7" name="Google Shape;167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9925" y="2210400"/>
            <a:ext cx="217602" cy="2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5"/>
          <p:cNvSpPr txBox="1"/>
          <p:nvPr/>
        </p:nvSpPr>
        <p:spPr>
          <a:xfrm>
            <a:off x="1378955" y="2541400"/>
            <a:ext cx="7149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O mesmo cuidado vale para dados de cliente, sempre use um mock, nunca dados reais.</a:t>
            </a:r>
            <a:endParaRPr b="0" i="0" sz="12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9" name="Google Shape;169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9925" y="2515200"/>
            <a:ext cx="217602" cy="2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5"/>
          <p:cNvSpPr txBox="1"/>
          <p:nvPr/>
        </p:nvSpPr>
        <p:spPr>
          <a:xfrm>
            <a:off x="1378955" y="2846200"/>
            <a:ext cx="7149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Cuidado com o código se ele for realmente sigiloso.</a:t>
            </a:r>
            <a:endParaRPr b="0" i="0" sz="12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1" name="Google Shape;171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9925" y="2820000"/>
            <a:ext cx="217602" cy="2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"/>
          <p:cNvSpPr txBox="1"/>
          <p:nvPr/>
        </p:nvSpPr>
        <p:spPr>
          <a:xfrm>
            <a:off x="1031191" y="1550800"/>
            <a:ext cx="77931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Para trechos curtos e partes mais previsíveis a confiabilidade nas sugestões está ótimo, mas longe de perfeita, você precisa supervisionar de perto o que está sendo sugerido. A piada interna que cunhamos é que é como ter um estagiário muito inexperiente, mas que está muito empolgado.</a:t>
            </a:r>
            <a:endParaRPr b="0" i="0" sz="12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7" name="Google Shape;17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" name="Google Shape;178;p6"/>
          <p:cNvGrpSpPr/>
          <p:nvPr/>
        </p:nvGrpSpPr>
        <p:grpSpPr>
          <a:xfrm rot="4791714">
            <a:off x="7984512" y="-1327418"/>
            <a:ext cx="2320415" cy="2325547"/>
            <a:chOff x="0" y="0"/>
            <a:chExt cx="6188526" cy="6202213"/>
          </a:xfrm>
        </p:grpSpPr>
        <p:pic>
          <p:nvPicPr>
            <p:cNvPr id="179" name="Google Shape;179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" name="Google Shape;180;p6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81" name="Google Shape;181;p6"/>
          <p:cNvCxnSpPr/>
          <p:nvPr/>
        </p:nvCxnSpPr>
        <p:spPr>
          <a:xfrm>
            <a:off x="204325" y="1234025"/>
            <a:ext cx="2613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82" name="Google Shape;182;p6"/>
          <p:cNvSpPr txBox="1"/>
          <p:nvPr/>
        </p:nvSpPr>
        <p:spPr>
          <a:xfrm>
            <a:off x="204325" y="171450"/>
            <a:ext cx="57069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Confiabilidade nos resultados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83" name="Google Shape;183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925" y="1524600"/>
            <a:ext cx="237200" cy="2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"/>
          <p:cNvSpPr txBox="1"/>
          <p:nvPr/>
        </p:nvSpPr>
        <p:spPr>
          <a:xfrm>
            <a:off x="1031191" y="1550800"/>
            <a:ext cx="7793100" cy="17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Os produtos de IA disponíveis foram treinados com tudo que os desenvolvedores conseguiram colocar à mão, isso inclui GitHub, Stack Overflow, etc.</a:t>
            </a:r>
            <a:endParaRPr b="0" i="0" sz="12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O problema é que o não foi dada atenção às licenças de software, então você pode acabar acidentalmente incluindo código GPL no seu programa porque a ferramenta sugeriu o trecho de código e você não faz ideia de onde ele se originou.</a:t>
            </a:r>
            <a:endParaRPr b="0" i="0" sz="12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9" name="Google Shape;18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" name="Google Shape;190;p7"/>
          <p:cNvGrpSpPr/>
          <p:nvPr/>
        </p:nvGrpSpPr>
        <p:grpSpPr>
          <a:xfrm rot="4791714">
            <a:off x="7984512" y="-1327418"/>
            <a:ext cx="2320415" cy="2325547"/>
            <a:chOff x="0" y="0"/>
            <a:chExt cx="6188526" cy="6202213"/>
          </a:xfrm>
        </p:grpSpPr>
        <p:pic>
          <p:nvPicPr>
            <p:cNvPr id="191" name="Google Shape;191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" name="Google Shape;192;p7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93" name="Google Shape;193;p7"/>
          <p:cNvCxnSpPr/>
          <p:nvPr/>
        </p:nvCxnSpPr>
        <p:spPr>
          <a:xfrm>
            <a:off x="204325" y="1234025"/>
            <a:ext cx="2613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94" name="Google Shape;194;p7"/>
          <p:cNvSpPr txBox="1"/>
          <p:nvPr/>
        </p:nvSpPr>
        <p:spPr>
          <a:xfrm>
            <a:off x="204325" y="171450"/>
            <a:ext cx="57069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 problema 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das licenças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95" name="Google Shape;19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925" y="1524600"/>
            <a:ext cx="237200" cy="2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"/>
          <p:cNvSpPr txBox="1"/>
          <p:nvPr/>
        </p:nvSpPr>
        <p:spPr>
          <a:xfrm>
            <a:off x="1031191" y="1550800"/>
            <a:ext cx="7793100" cy="20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No momento que estou escrevendo isso o GitHub Copilot custa $100 USD/ano. Na minha opinião ele se pagou no primeiro mês, me poupou bastante tempo.</a:t>
            </a:r>
            <a:endParaRPr b="0" i="0" sz="12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A API do ChatGPT tem um custo variável dependendo do tamanho do prompt e do modelo escolhido e como o valor pode variar bastante dependendo do que você quer criar não tem muito como eu listar os valores aqui. Entretanto, nos meus testes o custo foi bem acessível desde que você não tenha um volume muito grande de tokens.</a:t>
            </a:r>
            <a:endParaRPr b="0" i="0" sz="12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1" name="Google Shape;20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2" name="Google Shape;202;p8"/>
          <p:cNvGrpSpPr/>
          <p:nvPr/>
        </p:nvGrpSpPr>
        <p:grpSpPr>
          <a:xfrm rot="4791714">
            <a:off x="7984512" y="-1327418"/>
            <a:ext cx="2320415" cy="2325547"/>
            <a:chOff x="0" y="0"/>
            <a:chExt cx="6188526" cy="6202213"/>
          </a:xfrm>
        </p:grpSpPr>
        <p:pic>
          <p:nvPicPr>
            <p:cNvPr id="203" name="Google Shape;203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" name="Google Shape;204;p8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05" name="Google Shape;205;p8"/>
          <p:cNvCxnSpPr/>
          <p:nvPr/>
        </p:nvCxnSpPr>
        <p:spPr>
          <a:xfrm>
            <a:off x="204325" y="1234025"/>
            <a:ext cx="2613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06" name="Google Shape;206;p8"/>
          <p:cNvSpPr txBox="1"/>
          <p:nvPr/>
        </p:nvSpPr>
        <p:spPr>
          <a:xfrm>
            <a:off x="204325" y="171450"/>
            <a:ext cx="57069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Custos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07" name="Google Shape;20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925" y="1524600"/>
            <a:ext cx="237200" cy="2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